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Lato" panose="020F0502020204030203" pitchFamily="34" charset="0"/>
      <p:regular r:id="rId23"/>
      <p:bold r:id="rId24"/>
      <p:italic r:id="rId25"/>
      <p:boldItalic r:id="rId26"/>
    </p:embeddedFont>
    <p:embeddedFont>
      <p:font typeface="Raleway" pitchFamily="2" charset="77"/>
      <p:regular r:id="rId27"/>
      <p:bold r:id="rId28"/>
      <p:italic r:id="rId29"/>
      <p:boldItalic r:id="rId30"/>
    </p:embeddedFon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6"/>
  </p:normalViewPr>
  <p:slideViewPr>
    <p:cSldViewPr snapToGrid="0">
      <p:cViewPr varScale="1">
        <p:scale>
          <a:sx n="140" d="100"/>
          <a:sy n="140" d="100"/>
        </p:scale>
        <p:origin x="84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61029b5a5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61029b5a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Evynn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7bd1e56e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7bd1e56e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Evynn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61029b5a5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61029b5a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Left- open areas with low complexity/ right- dense areas with high complexity</a:t>
            </a:r>
            <a:endParaRPr/>
          </a:p>
          <a:p>
            <a:pPr marL="0" lvl="0" indent="0" algn="l" rtl="0">
              <a:spcBef>
                <a:spcPts val="0"/>
              </a:spcBef>
              <a:spcAft>
                <a:spcPts val="0"/>
              </a:spcAft>
              <a:buNone/>
            </a:pPr>
            <a:r>
              <a:rPr lang="en"/>
              <a:t>Cindy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fb37bc9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fb37bc9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Evynn: Newsome HCS- 0-3 ranking on cover percentages of shrub, canopy, ground herbage, debris (logs &amp; rocks)- max score of 12</a:t>
            </a:r>
            <a:endParaRPr/>
          </a:p>
          <a:p>
            <a:pPr marL="0" lvl="0" indent="0" algn="l" rtl="0">
              <a:spcBef>
                <a:spcPts val="0"/>
              </a:spcBef>
              <a:spcAft>
                <a:spcPts val="0"/>
              </a:spcAft>
              <a:buNone/>
            </a:pPr>
            <a:endParaRPr/>
          </a:p>
          <a:p>
            <a:pPr marL="0" lvl="0" indent="0" algn="l" rtl="0">
              <a:spcBef>
                <a:spcPts val="0"/>
              </a:spcBef>
              <a:spcAft>
                <a:spcPts val="0"/>
              </a:spcAft>
              <a:buNone/>
            </a:pPr>
            <a:r>
              <a:rPr lang="en"/>
              <a:t>Darker error bars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61029b5a5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61029b5a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Cindy</a:t>
            </a:r>
            <a:endParaRPr/>
          </a:p>
          <a:p>
            <a:pPr marL="0" lvl="0" indent="0" algn="l" rtl="0">
              <a:spcBef>
                <a:spcPts val="0"/>
              </a:spcBef>
              <a:spcAft>
                <a:spcPts val="0"/>
              </a:spcAft>
              <a:buNone/>
            </a:pPr>
            <a:r>
              <a:rPr lang="en"/>
              <a:t>Its too complex, it could be due to variability between sites (butler versus other sites that are at the same sites). Distance may not be important to animals, its more complex than that. Also this is just prelimary data for just the month of Oct. </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61029b5a5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61029b5a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Evynn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61029b5a5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61029b5a5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Detection probability, probability that a species occupying that site of seeing both animals increases as distance from city center increases</a:t>
            </a:r>
            <a:endParaRPr/>
          </a:p>
          <a:p>
            <a:pPr marL="0" lvl="0" indent="0" algn="l" rtl="0">
              <a:spcBef>
                <a:spcPts val="0"/>
              </a:spcBef>
              <a:spcAft>
                <a:spcPts val="0"/>
              </a:spcAft>
              <a:buNone/>
            </a:pPr>
            <a:r>
              <a:rPr lang="en"/>
              <a:t>We can use occupancy to predict what species are more likely to inhabit at a certain distance</a:t>
            </a:r>
            <a:endParaRPr/>
          </a:p>
          <a:p>
            <a:pPr marL="0" lvl="0" indent="0" algn="l" rtl="0">
              <a:spcBef>
                <a:spcPts val="0"/>
              </a:spcBef>
              <a:spcAft>
                <a:spcPts val="0"/>
              </a:spcAft>
              <a:buNone/>
            </a:pPr>
            <a:r>
              <a:rPr lang="en"/>
              <a:t>Rabbits may be more sensitive to distance since they dont spike up </a:t>
            </a:r>
            <a:endParaRPr/>
          </a:p>
          <a:p>
            <a:pPr marL="0" lvl="0" indent="0" algn="l" rtl="0">
              <a:spcBef>
                <a:spcPts val="0"/>
              </a:spcBef>
              <a:spcAft>
                <a:spcPts val="0"/>
              </a:spcAft>
              <a:buNone/>
            </a:pPr>
            <a:r>
              <a:rPr lang="en"/>
              <a:t>Looking at more species in the future</a:t>
            </a:r>
            <a:endParaRPr/>
          </a:p>
          <a:p>
            <a:pPr marL="0" lvl="0" indent="0" algn="l" rtl="0">
              <a:spcBef>
                <a:spcPts val="0"/>
              </a:spcBef>
              <a:spcAft>
                <a:spcPts val="0"/>
              </a:spcAft>
              <a:buNone/>
            </a:pPr>
            <a:r>
              <a:rPr lang="en"/>
              <a:t>Explain probability and other axis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61029b5a5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61029b5a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Detection probability of seeing each species increases as complexity increases; confidence intervals are larger on left side of graphs because fewer locations with habitat complexity scores of &lt;2</a:t>
            </a:r>
            <a:endParaRPr/>
          </a:p>
          <a:p>
            <a:pPr marL="0" lvl="0" indent="0" algn="l" rtl="0">
              <a:spcBef>
                <a:spcPts val="0"/>
              </a:spcBef>
              <a:spcAft>
                <a:spcPts val="0"/>
              </a:spcAft>
              <a:buNone/>
            </a:pPr>
            <a:r>
              <a:rPr lang="en"/>
              <a:t>NCS=canopy cover, schrub cover, herb cover, logs, rocks, debris cover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61029b5a5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61029b5a5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Evynn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61029b5a5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61029b5a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61029b5a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61029b5a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Evynn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615ae5775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5615ae5775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615ae5775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615ae577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Cindy</a:t>
            </a:r>
            <a:endParaRPr/>
          </a:p>
          <a:p>
            <a:pPr marL="0" lvl="0" indent="0" algn="l" rtl="0">
              <a:spcBef>
                <a:spcPts val="0"/>
              </a:spcBef>
              <a:spcAft>
                <a:spcPts val="0"/>
              </a:spcAft>
              <a:buNone/>
            </a:pPr>
            <a:r>
              <a:rPr lang="en"/>
              <a:t>Cities differ by transect number and length; urban to rural</a:t>
            </a:r>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All cities are collecting data in similar ways though: transects, 2km buffers spaced ~5km apart, cameras in varying habitats at least 1km from each other, same camera set up, etc.</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Our research is part of a much larger project-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61029b5a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61029b5a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Long term monitoring over multiple years to see time and city development changes; 4 months out of the year (Jan, April, July, Oct) but only OCT 17 today.</a:t>
            </a:r>
            <a:endParaRPr/>
          </a:p>
          <a:p>
            <a:pPr marL="0" lvl="0" indent="0" algn="l" rtl="0">
              <a:spcBef>
                <a:spcPts val="0"/>
              </a:spcBef>
              <a:spcAft>
                <a:spcPts val="0"/>
              </a:spcAft>
              <a:buNone/>
            </a:pPr>
            <a:r>
              <a:rPr lang="en"/>
              <a:t>Cindy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5fb37bc98_1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5fb37bc98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subjective site names here</a:t>
            </a:r>
            <a:endParaRPr/>
          </a:p>
          <a:p>
            <a:pPr marL="0" lvl="0" indent="0" algn="l" rtl="0">
              <a:spcBef>
                <a:spcPts val="0"/>
              </a:spcBef>
              <a:spcAft>
                <a:spcPts val="0"/>
              </a:spcAft>
              <a:buNone/>
            </a:pPr>
            <a:r>
              <a:rPr lang="en"/>
              <a:t>Cindy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615ae5775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615ae5775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data, time, site, how we have data bc of these pictures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615ae5775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615ae577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7bd1e56ef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7bd1e56e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61029b5a5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61029b5a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Evynn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625" y="1508200"/>
            <a:ext cx="7688100" cy="16647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sz="2950" b="0">
                <a:solidFill>
                  <a:srgbClr val="222222"/>
                </a:solidFill>
                <a:latin typeface="Lato"/>
                <a:ea typeface="Lato"/>
                <a:cs typeface="Lato"/>
                <a:sym typeface="Lato"/>
              </a:rPr>
              <a:t>Indy Wildlife Watch: Impact of Vegetation Structure on the Presence of Urban Wildlife</a:t>
            </a:r>
            <a:endParaRPr sz="2950" b="0">
              <a:solidFill>
                <a:srgbClr val="222222"/>
              </a:solidFill>
              <a:latin typeface="Lato"/>
              <a:ea typeface="Lato"/>
              <a:cs typeface="Lato"/>
              <a:sym typeface="Lato"/>
            </a:endParaRPr>
          </a:p>
          <a:p>
            <a:pPr marL="0" lvl="0" indent="0" algn="l" rtl="0">
              <a:spcBef>
                <a:spcPts val="1600"/>
              </a:spcBef>
              <a:spcAft>
                <a:spcPts val="0"/>
              </a:spcAft>
              <a:buNone/>
            </a:pPr>
            <a:endParaRPr/>
          </a:p>
        </p:txBody>
      </p:sp>
      <p:sp>
        <p:nvSpPr>
          <p:cNvPr id="87" name="Google Shape;87;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Cindy Cifuentes and Evynn Davis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Methods</a:t>
            </a:r>
            <a:endParaRPr/>
          </a:p>
        </p:txBody>
      </p:sp>
      <p:sp>
        <p:nvSpPr>
          <p:cNvPr id="144" name="Google Shape;144;p22"/>
          <p:cNvSpPr txBox="1">
            <a:spLocks noGrp="1"/>
          </p:cNvSpPr>
          <p:nvPr>
            <p:ph type="body" idx="1"/>
          </p:nvPr>
        </p:nvSpPr>
        <p:spPr>
          <a:xfrm>
            <a:off x="729450" y="1900550"/>
            <a:ext cx="4002000" cy="27663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Vegetation sampled in October</a:t>
            </a:r>
            <a:endParaRPr sz="1400"/>
          </a:p>
          <a:p>
            <a:pPr marL="457200" lvl="0" indent="-317500" algn="l" rtl="0">
              <a:spcBef>
                <a:spcPts val="0"/>
              </a:spcBef>
              <a:spcAft>
                <a:spcPts val="0"/>
              </a:spcAft>
              <a:buSzPts val="1400"/>
              <a:buChar char="●"/>
            </a:pPr>
            <a:r>
              <a:rPr lang="en" sz="1400"/>
              <a:t>Area that was most representative of overall vegetation structure</a:t>
            </a:r>
            <a:endParaRPr sz="1400"/>
          </a:p>
          <a:p>
            <a:pPr marL="457200" lvl="0" indent="-317500" algn="l" rtl="0">
              <a:spcBef>
                <a:spcPts val="0"/>
              </a:spcBef>
              <a:spcAft>
                <a:spcPts val="0"/>
              </a:spcAft>
              <a:buSzPts val="1400"/>
              <a:buChar char="●"/>
            </a:pPr>
            <a:r>
              <a:rPr lang="en" sz="1400"/>
              <a:t>Two 20m perpendicular transects</a:t>
            </a:r>
            <a:endParaRPr sz="1400"/>
          </a:p>
          <a:p>
            <a:pPr marL="914400" lvl="1" indent="-317500" algn="l" rtl="0">
              <a:spcBef>
                <a:spcPts val="0"/>
              </a:spcBef>
              <a:spcAft>
                <a:spcPts val="0"/>
              </a:spcAft>
              <a:buSzPts val="1400"/>
              <a:buChar char="○"/>
            </a:pPr>
            <a:r>
              <a:rPr lang="en" sz="1400"/>
              <a:t>Tree size: point center quarter method</a:t>
            </a:r>
            <a:endParaRPr sz="1400"/>
          </a:p>
          <a:p>
            <a:pPr marL="914400" lvl="1" indent="-317500" algn="l" rtl="0">
              <a:spcBef>
                <a:spcPts val="0"/>
              </a:spcBef>
              <a:spcAft>
                <a:spcPts val="0"/>
              </a:spcAft>
              <a:buSzPts val="1400"/>
              <a:buChar char="○"/>
            </a:pPr>
            <a:r>
              <a:rPr lang="en" sz="1400"/>
              <a:t>Canopy cover: mirrored spherical densiometer</a:t>
            </a:r>
            <a:endParaRPr sz="1400"/>
          </a:p>
          <a:p>
            <a:pPr marL="914400" lvl="1" indent="-317500" algn="l" rtl="0">
              <a:spcBef>
                <a:spcPts val="0"/>
              </a:spcBef>
              <a:spcAft>
                <a:spcPts val="0"/>
              </a:spcAft>
              <a:buSzPts val="1400"/>
              <a:buChar char="○"/>
            </a:pPr>
            <a:r>
              <a:rPr lang="en" sz="1400"/>
              <a:t>Shrub cover: line intercept</a:t>
            </a:r>
            <a:endParaRPr sz="1400"/>
          </a:p>
          <a:p>
            <a:pPr marL="914400" lvl="1" indent="-317500" algn="l" rtl="0">
              <a:spcBef>
                <a:spcPts val="0"/>
              </a:spcBef>
              <a:spcAft>
                <a:spcPts val="0"/>
              </a:spcAft>
              <a:buSzPts val="1400"/>
              <a:buChar char="○"/>
            </a:pPr>
            <a:r>
              <a:rPr lang="en" sz="1400"/>
              <a:t>Understory herbaceous, grass, rocks, etc.: cover frequency plot</a:t>
            </a:r>
            <a:endParaRPr sz="1400"/>
          </a:p>
        </p:txBody>
      </p:sp>
      <p:pic>
        <p:nvPicPr>
          <p:cNvPr id="145" name="Google Shape;145;p22"/>
          <p:cNvPicPr preferRelativeResize="0"/>
          <p:nvPr/>
        </p:nvPicPr>
        <p:blipFill>
          <a:blip r:embed="rId3">
            <a:alphaModFix/>
          </a:blip>
          <a:stretch>
            <a:fillRect/>
          </a:stretch>
        </p:blipFill>
        <p:spPr>
          <a:xfrm>
            <a:off x="4827025" y="1079325"/>
            <a:ext cx="4110475" cy="3169025"/>
          </a:xfrm>
          <a:prstGeom prst="rect">
            <a:avLst/>
          </a:prstGeom>
          <a:noFill/>
          <a:ln>
            <a:noFill/>
          </a:ln>
        </p:spPr>
      </p:pic>
      <p:sp>
        <p:nvSpPr>
          <p:cNvPr id="146" name="Google Shape;146;p22"/>
          <p:cNvSpPr txBox="1"/>
          <p:nvPr/>
        </p:nvSpPr>
        <p:spPr>
          <a:xfrm rot="-742">
            <a:off x="6297372" y="4248493"/>
            <a:ext cx="1389300" cy="41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Lato"/>
                <a:ea typeface="Lato"/>
                <a:cs typeface="Lato"/>
                <a:sym typeface="Lato"/>
              </a:rPr>
              <a:t>(Rogers</a:t>
            </a:r>
            <a:r>
              <a:rPr lang="en" sz="1100" i="1">
                <a:latin typeface="Lato"/>
                <a:ea typeface="Lato"/>
                <a:cs typeface="Lato"/>
                <a:sym typeface="Lato"/>
              </a:rPr>
              <a:t> et al</a:t>
            </a:r>
            <a:r>
              <a:rPr lang="en" sz="1100">
                <a:latin typeface="Lato"/>
                <a:ea typeface="Lato"/>
                <a:cs typeface="Lato"/>
                <a:sym typeface="Lato"/>
              </a:rPr>
              <a:t>. 2008)</a:t>
            </a:r>
            <a:endParaRPr sz="1100">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66775" y="152400"/>
            <a:ext cx="3629026" cy="4838701"/>
          </a:xfrm>
          <a:prstGeom prst="rect">
            <a:avLst/>
          </a:prstGeom>
          <a:noFill/>
          <a:ln>
            <a:noFill/>
          </a:ln>
        </p:spPr>
      </p:pic>
      <p:pic>
        <p:nvPicPr>
          <p:cNvPr id="152" name="Google Shape;152;p2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648201" y="152400"/>
            <a:ext cx="3629025"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4"/>
          <p:cNvPicPr preferRelativeResize="0"/>
          <p:nvPr/>
        </p:nvPicPr>
        <p:blipFill rotWithShape="1">
          <a:blip r:embed="rId3" cstate="print">
            <a:alphaModFix/>
            <a:extLst>
              <a:ext uri="{28A0092B-C50C-407E-A947-70E740481C1C}">
                <a14:useLocalDpi xmlns:a14="http://schemas.microsoft.com/office/drawing/2010/main"/>
              </a:ext>
            </a:extLst>
          </a:blip>
          <a:srcRect l="-1800" r="1800"/>
          <a:stretch/>
        </p:blipFill>
        <p:spPr>
          <a:xfrm>
            <a:off x="1124547" y="0"/>
            <a:ext cx="6655728"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txBox="1">
            <a:spLocks noGrp="1"/>
          </p:cNvSpPr>
          <p:nvPr>
            <p:ph type="title" idx="4294967295"/>
          </p:nvPr>
        </p:nvSpPr>
        <p:spPr>
          <a:xfrm>
            <a:off x="783750" y="4272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Newsome Habitat Complexity</a:t>
            </a:r>
            <a:endParaRPr/>
          </a:p>
        </p:txBody>
      </p:sp>
      <p:pic>
        <p:nvPicPr>
          <p:cNvPr id="163" name="Google Shape;163;p2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49950" y="1240925"/>
            <a:ext cx="7166498" cy="3809524"/>
          </a:xfrm>
          <a:prstGeom prst="rect">
            <a:avLst/>
          </a:prstGeom>
          <a:noFill/>
          <a:ln>
            <a:noFill/>
          </a:ln>
        </p:spPr>
      </p:pic>
      <p:sp>
        <p:nvSpPr>
          <p:cNvPr id="164" name="Google Shape;164;p25"/>
          <p:cNvSpPr txBox="1"/>
          <p:nvPr/>
        </p:nvSpPr>
        <p:spPr>
          <a:xfrm>
            <a:off x="7316450" y="1589925"/>
            <a:ext cx="1993200" cy="15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Lato"/>
                <a:ea typeface="Lato"/>
                <a:cs typeface="Lato"/>
                <a:sym typeface="Lato"/>
              </a:rPr>
              <a:t>Shrub cover %</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Canopy cover %</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Ground herbage cover %</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Debris- logs and rocks- cover %</a:t>
            </a:r>
            <a:endParaRPr sz="900">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p:nvPr/>
        </p:nvSpPr>
        <p:spPr>
          <a:xfrm>
            <a:off x="4929200" y="2189050"/>
            <a:ext cx="489900" cy="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70" name="Google Shape;170;p26"/>
          <p:cNvSpPr txBox="1">
            <a:spLocks noGrp="1"/>
          </p:cNvSpPr>
          <p:nvPr>
            <p:ph type="title" idx="4294967295"/>
          </p:nvPr>
        </p:nvSpPr>
        <p:spPr>
          <a:xfrm>
            <a:off x="727650" y="38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Distance from city center</a:t>
            </a:r>
            <a:endParaRPr/>
          </a:p>
        </p:txBody>
      </p:sp>
      <p:pic>
        <p:nvPicPr>
          <p:cNvPr id="171" name="Google Shape;171;p2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686400" y="573250"/>
            <a:ext cx="5958574" cy="4570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can we do with this information?</a:t>
            </a:r>
            <a:endParaRPr/>
          </a:p>
        </p:txBody>
      </p:sp>
      <p:sp>
        <p:nvSpPr>
          <p:cNvPr id="177" name="Google Shape;177;p27"/>
          <p:cNvSpPr txBox="1">
            <a:spLocks noGrp="1"/>
          </p:cNvSpPr>
          <p:nvPr>
            <p:ph type="body" idx="1"/>
          </p:nvPr>
        </p:nvSpPr>
        <p:spPr>
          <a:xfrm>
            <a:off x="729450" y="2078875"/>
            <a:ext cx="45678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Understand how animals use urban green spaces</a:t>
            </a:r>
            <a:endParaRPr/>
          </a:p>
          <a:p>
            <a:pPr marL="457200" lvl="0" indent="-311150" algn="l" rtl="0">
              <a:spcBef>
                <a:spcPts val="0"/>
              </a:spcBef>
              <a:spcAft>
                <a:spcPts val="0"/>
              </a:spcAft>
              <a:buSzPts val="1300"/>
              <a:buChar char="●"/>
            </a:pPr>
            <a:r>
              <a:rPr lang="en"/>
              <a:t>Seasonal changes affecting wildlife activity</a:t>
            </a:r>
            <a:endParaRPr/>
          </a:p>
          <a:p>
            <a:pPr marL="457200" lvl="0" indent="-311150" algn="l" rtl="0">
              <a:spcBef>
                <a:spcPts val="0"/>
              </a:spcBef>
              <a:spcAft>
                <a:spcPts val="0"/>
              </a:spcAft>
              <a:buSzPts val="1300"/>
              <a:buChar char="●"/>
            </a:pPr>
            <a:r>
              <a:rPr lang="en"/>
              <a:t>Understanding how humans impact wildlife activity</a:t>
            </a:r>
            <a:endParaRPr/>
          </a:p>
          <a:p>
            <a:pPr marL="457200" lvl="0" indent="-311150" algn="l" rtl="0">
              <a:spcBef>
                <a:spcPts val="0"/>
              </a:spcBef>
              <a:spcAft>
                <a:spcPts val="0"/>
              </a:spcAft>
              <a:buSzPts val="1300"/>
              <a:buChar char="●"/>
            </a:pPr>
            <a:r>
              <a:rPr lang="en"/>
              <a:t>Predict occupancy of animals at sites using different environmental variables</a:t>
            </a:r>
            <a:endParaRPr/>
          </a:p>
          <a:p>
            <a:pPr marL="914400" lvl="1" indent="-298450" algn="l" rtl="0">
              <a:spcBef>
                <a:spcPts val="0"/>
              </a:spcBef>
              <a:spcAft>
                <a:spcPts val="0"/>
              </a:spcAft>
              <a:buSzPts val="1100"/>
              <a:buChar char="○"/>
            </a:pPr>
            <a:r>
              <a:rPr lang="en"/>
              <a:t>Distance to city center</a:t>
            </a:r>
            <a:endParaRPr/>
          </a:p>
          <a:p>
            <a:pPr marL="914400" lvl="1" indent="-298450" algn="l" rtl="0">
              <a:spcBef>
                <a:spcPts val="0"/>
              </a:spcBef>
              <a:spcAft>
                <a:spcPts val="0"/>
              </a:spcAft>
              <a:buSzPts val="1100"/>
              <a:buChar char="○"/>
            </a:pPr>
            <a:r>
              <a:rPr lang="en"/>
              <a:t>Habitat complexity</a:t>
            </a:r>
            <a:endParaRPr/>
          </a:p>
        </p:txBody>
      </p:sp>
      <p:pic>
        <p:nvPicPr>
          <p:cNvPr id="178" name="Google Shape;178;p2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449650" y="2006250"/>
            <a:ext cx="3541949" cy="265646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70175" y="948100"/>
            <a:ext cx="3245550" cy="3247301"/>
          </a:xfrm>
          <a:prstGeom prst="rect">
            <a:avLst/>
          </a:prstGeom>
          <a:noFill/>
          <a:ln>
            <a:noFill/>
          </a:ln>
        </p:spPr>
      </p:pic>
      <p:pic>
        <p:nvPicPr>
          <p:cNvPr id="184" name="Google Shape;184;p28"/>
          <p:cNvPicPr preferRelativeResize="0"/>
          <p:nvPr/>
        </p:nvPicPr>
        <p:blipFill>
          <a:blip r:embed="rId4">
            <a:alphaModFix/>
          </a:blip>
          <a:stretch>
            <a:fillRect/>
          </a:stretch>
        </p:blipFill>
        <p:spPr>
          <a:xfrm>
            <a:off x="4572000" y="884550"/>
            <a:ext cx="3289500" cy="3291275"/>
          </a:xfrm>
          <a:prstGeom prst="rect">
            <a:avLst/>
          </a:prstGeom>
          <a:noFill/>
          <a:ln>
            <a:noFill/>
          </a:ln>
        </p:spPr>
      </p:pic>
      <p:sp>
        <p:nvSpPr>
          <p:cNvPr id="185" name="Google Shape;185;p28"/>
          <p:cNvSpPr txBox="1"/>
          <p:nvPr/>
        </p:nvSpPr>
        <p:spPr>
          <a:xfrm>
            <a:off x="2155900" y="4175825"/>
            <a:ext cx="6741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Deer</a:t>
            </a:r>
            <a:endParaRPr>
              <a:latin typeface="Lato"/>
              <a:ea typeface="Lato"/>
              <a:cs typeface="Lato"/>
              <a:sym typeface="Lato"/>
            </a:endParaRPr>
          </a:p>
        </p:txBody>
      </p:sp>
      <p:sp>
        <p:nvSpPr>
          <p:cNvPr id="186" name="Google Shape;186;p28"/>
          <p:cNvSpPr txBox="1"/>
          <p:nvPr/>
        </p:nvSpPr>
        <p:spPr>
          <a:xfrm>
            <a:off x="5854500" y="4175825"/>
            <a:ext cx="7245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Rabbit</a:t>
            </a:r>
            <a:endParaRPr>
              <a:latin typeface="Lato"/>
              <a:ea typeface="Lato"/>
              <a:cs typeface="Lato"/>
              <a:sym typeface="Lato"/>
            </a:endParaRPr>
          </a:p>
        </p:txBody>
      </p:sp>
      <p:sp>
        <p:nvSpPr>
          <p:cNvPr id="187" name="Google Shape;187;p28"/>
          <p:cNvSpPr txBox="1">
            <a:spLocks noGrp="1"/>
          </p:cNvSpPr>
          <p:nvPr>
            <p:ph type="title" idx="4294967295"/>
          </p:nvPr>
        </p:nvSpPr>
        <p:spPr>
          <a:xfrm>
            <a:off x="783725" y="4810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Distance from city center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9"/>
          <p:cNvPicPr preferRelativeResize="0"/>
          <p:nvPr/>
        </p:nvPicPr>
        <p:blipFill>
          <a:blip r:embed="rId3">
            <a:alphaModFix/>
          </a:blip>
          <a:stretch>
            <a:fillRect/>
          </a:stretch>
        </p:blipFill>
        <p:spPr>
          <a:xfrm>
            <a:off x="4618525" y="875825"/>
            <a:ext cx="3340024" cy="3391841"/>
          </a:xfrm>
          <a:prstGeom prst="rect">
            <a:avLst/>
          </a:prstGeom>
          <a:noFill/>
          <a:ln>
            <a:noFill/>
          </a:ln>
        </p:spPr>
      </p:pic>
      <p:pic>
        <p:nvPicPr>
          <p:cNvPr id="193" name="Google Shape;193;p29"/>
          <p:cNvPicPr preferRelativeResize="0"/>
          <p:nvPr/>
        </p:nvPicPr>
        <p:blipFill>
          <a:blip r:embed="rId4">
            <a:alphaModFix/>
          </a:blip>
          <a:stretch>
            <a:fillRect/>
          </a:stretch>
        </p:blipFill>
        <p:spPr>
          <a:xfrm>
            <a:off x="730950" y="875825"/>
            <a:ext cx="3340025" cy="3391850"/>
          </a:xfrm>
          <a:prstGeom prst="rect">
            <a:avLst/>
          </a:prstGeom>
          <a:noFill/>
          <a:ln>
            <a:noFill/>
          </a:ln>
        </p:spPr>
      </p:pic>
      <p:sp>
        <p:nvSpPr>
          <p:cNvPr id="194" name="Google Shape;194;p29"/>
          <p:cNvSpPr txBox="1"/>
          <p:nvPr/>
        </p:nvSpPr>
        <p:spPr>
          <a:xfrm>
            <a:off x="2299700" y="4267675"/>
            <a:ext cx="748500" cy="3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Deer</a:t>
            </a:r>
            <a:endParaRPr>
              <a:latin typeface="Lato"/>
              <a:ea typeface="Lato"/>
              <a:cs typeface="Lato"/>
              <a:sym typeface="Lato"/>
            </a:endParaRPr>
          </a:p>
        </p:txBody>
      </p:sp>
      <p:sp>
        <p:nvSpPr>
          <p:cNvPr id="195" name="Google Shape;195;p29"/>
          <p:cNvSpPr txBox="1"/>
          <p:nvPr/>
        </p:nvSpPr>
        <p:spPr>
          <a:xfrm>
            <a:off x="6030100" y="4267675"/>
            <a:ext cx="748500" cy="3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Rabbit</a:t>
            </a:r>
            <a:endParaRPr>
              <a:latin typeface="Lato"/>
              <a:ea typeface="Lato"/>
              <a:cs typeface="Lato"/>
              <a:sym typeface="Lato"/>
            </a:endParaRPr>
          </a:p>
        </p:txBody>
      </p:sp>
      <p:sp>
        <p:nvSpPr>
          <p:cNvPr id="196" name="Google Shape;196;p29"/>
          <p:cNvSpPr txBox="1">
            <a:spLocks noGrp="1"/>
          </p:cNvSpPr>
          <p:nvPr>
            <p:ph type="title" idx="4294967295"/>
          </p:nvPr>
        </p:nvSpPr>
        <p:spPr>
          <a:xfrm>
            <a:off x="727650" y="4810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Newsome Complexity Score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Future Directions				Future Implications</a:t>
            </a:r>
            <a:endParaRPr/>
          </a:p>
        </p:txBody>
      </p:sp>
      <p:sp>
        <p:nvSpPr>
          <p:cNvPr id="202" name="Google Shape;202;p30"/>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More sites to sample</a:t>
            </a:r>
            <a:endParaRPr sz="1800"/>
          </a:p>
          <a:p>
            <a:pPr marL="457200" lvl="0" indent="-342900" algn="l" rtl="0">
              <a:spcBef>
                <a:spcPts val="0"/>
              </a:spcBef>
              <a:spcAft>
                <a:spcPts val="0"/>
              </a:spcAft>
              <a:buSzPts val="1800"/>
              <a:buChar char="●"/>
            </a:pPr>
            <a:r>
              <a:rPr lang="en" sz="1800"/>
              <a:t>Data samples from different seasons</a:t>
            </a:r>
            <a:endParaRPr sz="1800"/>
          </a:p>
          <a:p>
            <a:pPr marL="0" lvl="0" indent="0" algn="l" rtl="0">
              <a:spcBef>
                <a:spcPts val="1600"/>
              </a:spcBef>
              <a:spcAft>
                <a:spcPts val="1600"/>
              </a:spcAft>
              <a:buNone/>
            </a:pPr>
            <a:endParaRPr sz="1800"/>
          </a:p>
        </p:txBody>
      </p:sp>
      <p:sp>
        <p:nvSpPr>
          <p:cNvPr id="203" name="Google Shape;203;p30"/>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Change with growth of cities</a:t>
            </a:r>
            <a:endParaRPr sz="1800"/>
          </a:p>
          <a:p>
            <a:pPr marL="457200" lvl="0" indent="-342900" algn="l" rtl="0">
              <a:spcBef>
                <a:spcPts val="0"/>
              </a:spcBef>
              <a:spcAft>
                <a:spcPts val="0"/>
              </a:spcAft>
              <a:buSzPts val="1800"/>
              <a:buChar char="●"/>
            </a:pPr>
            <a:r>
              <a:rPr lang="en" sz="1800"/>
              <a:t>Management/urban planning</a:t>
            </a:r>
            <a:endParaRPr sz="1800"/>
          </a:p>
          <a:p>
            <a:pPr marL="457200" lvl="0" indent="-342900" algn="l" rtl="0">
              <a:spcBef>
                <a:spcPts val="0"/>
              </a:spcBef>
              <a:spcAft>
                <a:spcPts val="0"/>
              </a:spcAft>
              <a:buSzPts val="1800"/>
              <a:buChar char="●"/>
            </a:pPr>
            <a:r>
              <a:rPr lang="en" sz="1800"/>
              <a:t>Public education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Acknowledgements</a:t>
            </a:r>
            <a:endParaRPr/>
          </a:p>
        </p:txBody>
      </p:sp>
      <p:sp>
        <p:nvSpPr>
          <p:cNvPr id="209" name="Google Shape;209;p31"/>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Dr. Angstmann</a:t>
            </a:r>
            <a:endParaRPr/>
          </a:p>
          <a:p>
            <a:pPr marL="457200" lvl="0" indent="-311150" algn="l" rtl="0">
              <a:spcBef>
                <a:spcPts val="0"/>
              </a:spcBef>
              <a:spcAft>
                <a:spcPts val="0"/>
              </a:spcAft>
              <a:buSzPts val="1300"/>
              <a:buChar char="●"/>
            </a:pPr>
            <a:r>
              <a:rPr lang="en"/>
              <a:t>Dr. Ryan</a:t>
            </a:r>
            <a:endParaRPr/>
          </a:p>
          <a:p>
            <a:pPr marL="457200" lvl="0" indent="-311150" algn="l" rtl="0">
              <a:spcBef>
                <a:spcPts val="0"/>
              </a:spcBef>
              <a:spcAft>
                <a:spcPts val="0"/>
              </a:spcAft>
              <a:buSzPts val="1300"/>
              <a:buChar char="●"/>
            </a:pPr>
            <a:r>
              <a:rPr lang="en"/>
              <a:t>Dr. Salsbury</a:t>
            </a:r>
            <a:endParaRPr/>
          </a:p>
          <a:p>
            <a:pPr marL="457200" lvl="0" indent="-311150" algn="l" rtl="0">
              <a:spcBef>
                <a:spcPts val="0"/>
              </a:spcBef>
              <a:spcAft>
                <a:spcPts val="0"/>
              </a:spcAft>
              <a:buSzPts val="1300"/>
              <a:buChar char="●"/>
            </a:pPr>
            <a:r>
              <a:rPr lang="en"/>
              <a:t>Dr. Frederick Hendricks</a:t>
            </a:r>
            <a:endParaRPr/>
          </a:p>
          <a:p>
            <a:pPr marL="457200" lvl="0" indent="-311150" algn="l" rtl="0">
              <a:spcBef>
                <a:spcPts val="0"/>
              </a:spcBef>
              <a:spcAft>
                <a:spcPts val="0"/>
              </a:spcAft>
              <a:buSzPts val="1300"/>
              <a:buChar char="●"/>
            </a:pPr>
            <a:r>
              <a:rPr lang="en"/>
              <a:t>Indiana Academy of Sciences</a:t>
            </a:r>
            <a:endParaRPr/>
          </a:p>
          <a:p>
            <a:pPr marL="457200" lvl="0" indent="-311150" algn="l" rtl="0">
              <a:spcBef>
                <a:spcPts val="0"/>
              </a:spcBef>
              <a:spcAft>
                <a:spcPts val="0"/>
              </a:spcAft>
              <a:buSzPts val="1300"/>
              <a:buChar char="●"/>
            </a:pPr>
            <a:r>
              <a:rPr lang="en"/>
              <a:t>Alexi Zaniker</a:t>
            </a:r>
            <a:endParaRPr/>
          </a:p>
          <a:p>
            <a:pPr marL="457200" lvl="0" indent="-311150" algn="l" rtl="0">
              <a:spcBef>
                <a:spcPts val="0"/>
              </a:spcBef>
              <a:spcAft>
                <a:spcPts val="0"/>
              </a:spcAft>
              <a:buSzPts val="1300"/>
              <a:buChar char="●"/>
            </a:pPr>
            <a:r>
              <a:rPr lang="en"/>
              <a:t>Jacob Reeves</a:t>
            </a:r>
            <a:endParaRPr/>
          </a:p>
          <a:p>
            <a:pPr marL="457200" lvl="0" indent="-311150" algn="l" rtl="0">
              <a:spcBef>
                <a:spcPts val="0"/>
              </a:spcBef>
              <a:spcAft>
                <a:spcPts val="0"/>
              </a:spcAft>
              <a:buSzPts val="1300"/>
              <a:buChar char="●"/>
            </a:pPr>
            <a:r>
              <a:rPr lang="en"/>
              <a:t>Natalie Pegg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Urbanization Increase</a:t>
            </a:r>
            <a:endParaRPr/>
          </a:p>
        </p:txBody>
      </p:sp>
      <p:sp>
        <p:nvSpPr>
          <p:cNvPr id="93" name="Google Shape;93;p14"/>
          <p:cNvSpPr txBox="1">
            <a:spLocks noGrp="1"/>
          </p:cNvSpPr>
          <p:nvPr>
            <p:ph type="body" idx="1"/>
          </p:nvPr>
        </p:nvSpPr>
        <p:spPr>
          <a:xfrm>
            <a:off x="729450" y="2121500"/>
            <a:ext cx="76887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According to the UN Department of Economic and Social Affairs, population in urban areas will increase globally from 55%  to 68% by 2050</a:t>
            </a:r>
            <a:endParaRPr sz="1800"/>
          </a:p>
          <a:p>
            <a:pPr marL="457200" lvl="0" indent="-342900" algn="l" rtl="0">
              <a:spcBef>
                <a:spcPts val="0"/>
              </a:spcBef>
              <a:spcAft>
                <a:spcPts val="0"/>
              </a:spcAft>
              <a:buSzPts val="1800"/>
              <a:buChar char="●"/>
            </a:pPr>
            <a:r>
              <a:rPr lang="en" sz="1800"/>
              <a:t>80.7% of the U.S. population resided in cities in the 2010 US Census  and forecasted to be at 87.4% by 2050 (UN DESA 2019)</a:t>
            </a:r>
            <a:endParaRPr sz="1800"/>
          </a:p>
          <a:p>
            <a:pPr marL="457200" lvl="0" indent="-342900" algn="l" rtl="0">
              <a:spcBef>
                <a:spcPts val="0"/>
              </a:spcBef>
              <a:spcAft>
                <a:spcPts val="0"/>
              </a:spcAft>
              <a:buSzPts val="1800"/>
              <a:buChar char="●"/>
            </a:pPr>
            <a:r>
              <a:rPr lang="en" sz="1800"/>
              <a:t>The key to successful development is sustainable urbanization</a:t>
            </a:r>
            <a:endParaRPr sz="1800"/>
          </a:p>
          <a:p>
            <a:pPr marL="914400" lvl="1" indent="-342900" algn="l" rtl="0">
              <a:spcBef>
                <a:spcPts val="0"/>
              </a:spcBef>
              <a:spcAft>
                <a:spcPts val="0"/>
              </a:spcAft>
              <a:buSzPts val="1800"/>
              <a:buChar char="○"/>
            </a:pPr>
            <a:r>
              <a:rPr lang="en" sz="1800"/>
              <a:t>For example: how can green spaces be managed in a way that is beneficial to wildlife while minimizing human-wildlife interactions</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Citations</a:t>
            </a:r>
            <a:endParaRPr/>
          </a:p>
        </p:txBody>
      </p:sp>
      <p:sp>
        <p:nvSpPr>
          <p:cNvPr id="215" name="Google Shape;215;p3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Rodgers, A.R., Hutchinson, C., &amp; Simpson, M.S. (2008). Methods for Sampling Small Mammals and their Habitats in Boreal Mixedwoods. CNFER Technical Report TR-001.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Indy Wildlife Watch</a:t>
            </a:r>
            <a:endParaRPr/>
          </a:p>
        </p:txBody>
      </p:sp>
      <p:sp>
        <p:nvSpPr>
          <p:cNvPr id="99" name="Google Shape;99;p15"/>
          <p:cNvSpPr txBox="1">
            <a:spLocks noGrp="1"/>
          </p:cNvSpPr>
          <p:nvPr>
            <p:ph type="body" idx="1"/>
          </p:nvPr>
        </p:nvSpPr>
        <p:spPr>
          <a:xfrm>
            <a:off x="729450" y="2078875"/>
            <a:ext cx="42576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Urban Wildlife Information Network</a:t>
            </a:r>
            <a:endParaRPr/>
          </a:p>
          <a:p>
            <a:pPr marL="914400" lvl="1" indent="-298450" algn="l" rtl="0">
              <a:spcBef>
                <a:spcPts val="0"/>
              </a:spcBef>
              <a:spcAft>
                <a:spcPts val="0"/>
              </a:spcAft>
              <a:buSzPts val="1100"/>
              <a:buChar char="○"/>
            </a:pPr>
            <a:r>
              <a:rPr lang="en"/>
              <a:t>Lincoln Park Zoo, Urban Wildlife Institute</a:t>
            </a:r>
            <a:endParaRPr/>
          </a:p>
          <a:p>
            <a:pPr marL="457200" lvl="0" indent="-311150" algn="l" rtl="0">
              <a:spcBef>
                <a:spcPts val="0"/>
              </a:spcBef>
              <a:spcAft>
                <a:spcPts val="0"/>
              </a:spcAft>
              <a:buSzPts val="1300"/>
              <a:buChar char="●"/>
            </a:pPr>
            <a:r>
              <a:rPr lang="en"/>
              <a:t>Two 45km transects with 50+ sites</a:t>
            </a:r>
            <a:endParaRPr/>
          </a:p>
          <a:p>
            <a:pPr marL="914400" lvl="1" indent="-298450" algn="l" rtl="0">
              <a:spcBef>
                <a:spcPts val="0"/>
              </a:spcBef>
              <a:spcAft>
                <a:spcPts val="0"/>
              </a:spcAft>
              <a:buSzPts val="1100"/>
              <a:buChar char="○"/>
            </a:pPr>
            <a:r>
              <a:rPr lang="en"/>
              <a:t>White River</a:t>
            </a:r>
            <a:endParaRPr/>
          </a:p>
          <a:p>
            <a:pPr marL="914400" lvl="1" indent="-298450" algn="l" rtl="0">
              <a:spcBef>
                <a:spcPts val="0"/>
              </a:spcBef>
              <a:spcAft>
                <a:spcPts val="0"/>
              </a:spcAft>
              <a:buSzPts val="1100"/>
              <a:buChar char="○"/>
            </a:pPr>
            <a:r>
              <a:rPr lang="en"/>
              <a:t>Monon Trail</a:t>
            </a:r>
            <a:endParaRPr/>
          </a:p>
          <a:p>
            <a:pPr marL="457200" lvl="0" indent="-311150" algn="l" rtl="0">
              <a:spcBef>
                <a:spcPts val="0"/>
              </a:spcBef>
              <a:spcAft>
                <a:spcPts val="0"/>
              </a:spcAft>
              <a:buSzPts val="1300"/>
              <a:buChar char="●"/>
            </a:pPr>
            <a:r>
              <a:rPr lang="en"/>
              <a:t>Assessing wildlife diversity and distribution</a:t>
            </a:r>
            <a:endParaRPr/>
          </a:p>
          <a:p>
            <a:pPr marL="914400" lvl="1" indent="-298450" algn="l" rtl="0">
              <a:spcBef>
                <a:spcPts val="0"/>
              </a:spcBef>
              <a:spcAft>
                <a:spcPts val="0"/>
              </a:spcAft>
              <a:buSzPts val="1100"/>
              <a:buChar char="○"/>
            </a:pPr>
            <a:r>
              <a:rPr lang="en"/>
              <a:t>Effects of urbanization</a:t>
            </a:r>
            <a:endParaRPr/>
          </a:p>
        </p:txBody>
      </p:sp>
      <p:pic>
        <p:nvPicPr>
          <p:cNvPr id="100" name="Google Shape;100;p15"/>
          <p:cNvPicPr preferRelativeResize="0"/>
          <p:nvPr/>
        </p:nvPicPr>
        <p:blipFill>
          <a:blip r:embed="rId3">
            <a:alphaModFix/>
          </a:blip>
          <a:stretch>
            <a:fillRect/>
          </a:stretch>
        </p:blipFill>
        <p:spPr>
          <a:xfrm>
            <a:off x="5373188" y="1000675"/>
            <a:ext cx="2548600" cy="1248825"/>
          </a:xfrm>
          <a:prstGeom prst="rect">
            <a:avLst/>
          </a:prstGeom>
          <a:noFill/>
          <a:ln>
            <a:noFill/>
          </a:ln>
        </p:spPr>
      </p:pic>
      <p:sp>
        <p:nvSpPr>
          <p:cNvPr id="101" name="Google Shape;101;p15"/>
          <p:cNvSpPr txBox="1"/>
          <p:nvPr/>
        </p:nvSpPr>
        <p:spPr>
          <a:xfrm>
            <a:off x="6176188" y="4246900"/>
            <a:ext cx="9426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Lato"/>
                <a:ea typeface="Lato"/>
                <a:cs typeface="Lato"/>
                <a:sym typeface="Lato"/>
              </a:rPr>
              <a:t>Lincoln Park Zoo</a:t>
            </a:r>
            <a:endParaRPr sz="800">
              <a:latin typeface="Lato"/>
              <a:ea typeface="Lato"/>
              <a:cs typeface="Lato"/>
              <a:sym typeface="Lato"/>
            </a:endParaRPr>
          </a:p>
        </p:txBody>
      </p:sp>
      <p:pic>
        <p:nvPicPr>
          <p:cNvPr id="102" name="Google Shape;102;p15"/>
          <p:cNvPicPr preferRelativeResize="0"/>
          <p:nvPr/>
        </p:nvPicPr>
        <p:blipFill>
          <a:blip r:embed="rId4">
            <a:alphaModFix/>
          </a:blip>
          <a:stretch>
            <a:fillRect/>
          </a:stretch>
        </p:blipFill>
        <p:spPr>
          <a:xfrm>
            <a:off x="4816302" y="2306775"/>
            <a:ext cx="3662376" cy="203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Camera methods</a:t>
            </a:r>
            <a:endParaRPr/>
          </a:p>
        </p:txBody>
      </p:sp>
      <p:sp>
        <p:nvSpPr>
          <p:cNvPr id="108" name="Google Shape;108;p16"/>
          <p:cNvSpPr txBox="1">
            <a:spLocks noGrp="1"/>
          </p:cNvSpPr>
          <p:nvPr>
            <p:ph type="body" idx="1"/>
          </p:nvPr>
        </p:nvSpPr>
        <p:spPr>
          <a:xfrm>
            <a:off x="729450" y="2078875"/>
            <a:ext cx="31095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Motion sensor cameras</a:t>
            </a:r>
            <a:endParaRPr sz="1800"/>
          </a:p>
          <a:p>
            <a:pPr marL="914400" lvl="1" indent="-342900" algn="l" rtl="0">
              <a:spcBef>
                <a:spcPts val="0"/>
              </a:spcBef>
              <a:spcAft>
                <a:spcPts val="0"/>
              </a:spcAft>
              <a:buSzPts val="1800"/>
              <a:buChar char="○"/>
            </a:pPr>
            <a:r>
              <a:rPr lang="en" sz="1800"/>
              <a:t>Fatty acid disk</a:t>
            </a:r>
            <a:endParaRPr sz="1800"/>
          </a:p>
          <a:p>
            <a:pPr marL="457200" lvl="0" indent="-342900" algn="l" rtl="0">
              <a:spcBef>
                <a:spcPts val="0"/>
              </a:spcBef>
              <a:spcAft>
                <a:spcPts val="0"/>
              </a:spcAft>
              <a:buSzPts val="1800"/>
              <a:buChar char="●"/>
            </a:pPr>
            <a:r>
              <a:rPr lang="en" sz="1800"/>
              <a:t>Seasonally</a:t>
            </a:r>
            <a:endParaRPr sz="1800"/>
          </a:p>
          <a:p>
            <a:pPr marL="457200" lvl="0" indent="-342900" algn="l" rtl="0">
              <a:spcBef>
                <a:spcPts val="0"/>
              </a:spcBef>
              <a:spcAft>
                <a:spcPts val="0"/>
              </a:spcAft>
              <a:buSzPts val="1800"/>
              <a:buChar char="●"/>
            </a:pPr>
            <a:r>
              <a:rPr lang="en" sz="1800"/>
              <a:t>Urban to Peri-urban</a:t>
            </a:r>
            <a:endParaRPr sz="1800"/>
          </a:p>
        </p:txBody>
      </p:sp>
      <p:pic>
        <p:nvPicPr>
          <p:cNvPr id="109" name="Google Shape;109;p1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893150" y="1625975"/>
            <a:ext cx="5066150" cy="2849699"/>
          </a:xfrm>
          <a:prstGeom prst="rect">
            <a:avLst/>
          </a:prstGeom>
          <a:noFill/>
          <a:ln>
            <a:noFill/>
          </a:ln>
        </p:spPr>
      </p:pic>
      <p:sp>
        <p:nvSpPr>
          <p:cNvPr id="110" name="Google Shape;110;p16"/>
          <p:cNvSpPr txBox="1"/>
          <p:nvPr/>
        </p:nvSpPr>
        <p:spPr>
          <a:xfrm>
            <a:off x="5666400" y="4565000"/>
            <a:ext cx="1321500" cy="3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Lato"/>
                <a:ea typeface="Lato"/>
                <a:cs typeface="Lato"/>
                <a:sym typeface="Lato"/>
              </a:rPr>
              <a:t>Trail Camera Deals</a:t>
            </a:r>
            <a:endParaRPr sz="800">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524892" y="512450"/>
            <a:ext cx="4619106" cy="4159674"/>
          </a:xfrm>
          <a:prstGeom prst="rect">
            <a:avLst/>
          </a:prstGeom>
          <a:noFill/>
          <a:ln>
            <a:noFill/>
          </a:ln>
        </p:spPr>
      </p:pic>
      <p:pic>
        <p:nvPicPr>
          <p:cNvPr id="116" name="Google Shape;116;p17"/>
          <p:cNvPicPr preferRelativeResize="0"/>
          <p:nvPr/>
        </p:nvPicPr>
        <p:blipFill>
          <a:blip r:embed="rId4">
            <a:alphaModFix/>
          </a:blip>
          <a:stretch>
            <a:fillRect/>
          </a:stretch>
        </p:blipFill>
        <p:spPr>
          <a:xfrm>
            <a:off x="0" y="512445"/>
            <a:ext cx="4499601" cy="41596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453575" y="152400"/>
            <a:ext cx="6451598" cy="4838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9"/>
          <p:cNvPicPr preferRelativeResize="0"/>
          <p:nvPr/>
        </p:nvPicPr>
        <p:blipFill>
          <a:blip r:embed="rId3">
            <a:alphaModFix/>
          </a:blip>
          <a:stretch>
            <a:fillRect/>
          </a:stretch>
        </p:blipFill>
        <p:spPr>
          <a:xfrm>
            <a:off x="1244600" y="76200"/>
            <a:ext cx="6654799" cy="4991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275238" y="99175"/>
            <a:ext cx="6593523" cy="49451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drives wildlife occupancy?</a:t>
            </a:r>
            <a:endParaRPr/>
          </a:p>
        </p:txBody>
      </p:sp>
      <p:sp>
        <p:nvSpPr>
          <p:cNvPr id="137" name="Google Shape;137;p21"/>
          <p:cNvSpPr txBox="1">
            <a:spLocks noGrp="1"/>
          </p:cNvSpPr>
          <p:nvPr>
            <p:ph type="body" idx="1"/>
          </p:nvPr>
        </p:nvSpPr>
        <p:spPr>
          <a:xfrm>
            <a:off x="729450" y="2078875"/>
            <a:ext cx="34464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Landscape Scale</a:t>
            </a:r>
            <a:endParaRPr/>
          </a:p>
          <a:p>
            <a:pPr marL="914400" lvl="1" indent="-298450" algn="l" rtl="0">
              <a:spcBef>
                <a:spcPts val="0"/>
              </a:spcBef>
              <a:spcAft>
                <a:spcPts val="0"/>
              </a:spcAft>
              <a:buSzPts val="1100"/>
              <a:buChar char="○"/>
            </a:pPr>
            <a:r>
              <a:rPr lang="en"/>
              <a:t>Human population density</a:t>
            </a:r>
            <a:endParaRPr/>
          </a:p>
          <a:p>
            <a:pPr marL="914400" lvl="1" indent="-298450" algn="l" rtl="0">
              <a:spcBef>
                <a:spcPts val="0"/>
              </a:spcBef>
              <a:spcAft>
                <a:spcPts val="0"/>
              </a:spcAft>
              <a:buSzPts val="1100"/>
              <a:buChar char="○"/>
            </a:pPr>
            <a:r>
              <a:rPr lang="en"/>
              <a:t>Habitat fragmentation</a:t>
            </a:r>
            <a:endParaRPr/>
          </a:p>
          <a:p>
            <a:pPr marL="914400" lvl="1" indent="-298450" algn="l" rtl="0">
              <a:spcBef>
                <a:spcPts val="0"/>
              </a:spcBef>
              <a:spcAft>
                <a:spcPts val="0"/>
              </a:spcAft>
              <a:buSzPts val="1100"/>
              <a:buChar char="○"/>
            </a:pPr>
            <a:r>
              <a:rPr lang="en"/>
              <a:t>Fragment size</a:t>
            </a:r>
            <a:endParaRPr/>
          </a:p>
          <a:p>
            <a:pPr marL="914400" lvl="1" indent="-298450" algn="l" rtl="0">
              <a:spcBef>
                <a:spcPts val="0"/>
              </a:spcBef>
              <a:spcAft>
                <a:spcPts val="0"/>
              </a:spcAft>
              <a:buSzPts val="1100"/>
              <a:buChar char="○"/>
            </a:pPr>
            <a:r>
              <a:rPr lang="en"/>
              <a:t>Impervious surfaces</a:t>
            </a:r>
            <a:endParaRPr/>
          </a:p>
          <a:p>
            <a:pPr marL="457200" lvl="0" indent="-311150" algn="l" rtl="0">
              <a:spcBef>
                <a:spcPts val="0"/>
              </a:spcBef>
              <a:spcAft>
                <a:spcPts val="0"/>
              </a:spcAft>
              <a:buSzPts val="1300"/>
              <a:buChar char="●"/>
            </a:pPr>
            <a:r>
              <a:rPr lang="en"/>
              <a:t>Local Scale</a:t>
            </a:r>
            <a:endParaRPr/>
          </a:p>
          <a:p>
            <a:pPr marL="914400" lvl="1" indent="-298450" algn="l" rtl="0">
              <a:spcBef>
                <a:spcPts val="0"/>
              </a:spcBef>
              <a:spcAft>
                <a:spcPts val="0"/>
              </a:spcAft>
              <a:buSzPts val="1100"/>
              <a:buChar char="○"/>
            </a:pPr>
            <a:r>
              <a:rPr lang="en"/>
              <a:t>Vegetation structure</a:t>
            </a:r>
            <a:endParaRPr/>
          </a:p>
          <a:p>
            <a:pPr marL="0" lvl="0" indent="0" algn="l" rtl="0">
              <a:spcBef>
                <a:spcPts val="1600"/>
              </a:spcBef>
              <a:spcAft>
                <a:spcPts val="1600"/>
              </a:spcAft>
              <a:buNone/>
            </a:pPr>
            <a:endParaRPr/>
          </a:p>
        </p:txBody>
      </p:sp>
      <p:pic>
        <p:nvPicPr>
          <p:cNvPr id="138" name="Google Shape;138;p21"/>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438350" y="1853850"/>
            <a:ext cx="3979796" cy="2984847"/>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734</Words>
  <Application>Microsoft Macintosh PowerPoint</Application>
  <PresentationFormat>On-screen Show (16:9)</PresentationFormat>
  <Paragraphs>105</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Lato</vt:lpstr>
      <vt:lpstr>Roboto</vt:lpstr>
      <vt:lpstr>Arial</vt:lpstr>
      <vt:lpstr>Raleway</vt:lpstr>
      <vt:lpstr>Streamline</vt:lpstr>
      <vt:lpstr>Indy Wildlife Watch: Impact of Vegetation Structure on the Presence of Urban Wildlife </vt:lpstr>
      <vt:lpstr>Urbanization Increase</vt:lpstr>
      <vt:lpstr>Indy Wildlife Watch</vt:lpstr>
      <vt:lpstr>Camera methods</vt:lpstr>
      <vt:lpstr>PowerPoint Presentation</vt:lpstr>
      <vt:lpstr>PowerPoint Presentation</vt:lpstr>
      <vt:lpstr>PowerPoint Presentation</vt:lpstr>
      <vt:lpstr>PowerPoint Presentation</vt:lpstr>
      <vt:lpstr>What drives wildlife occupancy?</vt:lpstr>
      <vt:lpstr>Methods</vt:lpstr>
      <vt:lpstr>PowerPoint Presentation</vt:lpstr>
      <vt:lpstr>PowerPoint Presentation</vt:lpstr>
      <vt:lpstr>Results: Newsome Habitat Complexity</vt:lpstr>
      <vt:lpstr>Results: Distance from city center</vt:lpstr>
      <vt:lpstr>What can we do with this information?</vt:lpstr>
      <vt:lpstr>Results: Distance from city center</vt:lpstr>
      <vt:lpstr>Results: Newsome Complexity Score</vt:lpstr>
      <vt:lpstr>Future Directions    Future Implications</vt:lpstr>
      <vt:lpstr>Acknowledgements</vt:lpstr>
      <vt:lpstr>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Indy Wildlife Watch: Impact of Vegetation Structure on the Presence of Urban Wildlife </dc:title>
  <cp:lastModifiedBy>Grieze, Katie</cp:lastModifiedBy>
  <cp:revision>2</cp:revision>
  <dcterms:modified xsi:type="dcterms:W3CDTF">2022-01-25T19:25:47Z</dcterms:modified>
</cp:coreProperties>
</file>